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61" r:id="rId4"/>
    <p:sldId id="262" r:id="rId5"/>
    <p:sldId id="263" r:id="rId6"/>
    <p:sldId id="264" r:id="rId7"/>
    <p:sldId id="265" r:id="rId8"/>
    <p:sldId id="266" r:id="rId9"/>
    <p:sldId id="260" r:id="rId10"/>
  </p:sldIdLst>
  <p:sldSz cx="9144000" cy="6858000" type="screen4x3"/>
  <p:notesSz cx="6858000" cy="9144000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7" autoAdjust="0"/>
    <p:restoredTop sz="90059" autoAdjust="0"/>
  </p:normalViewPr>
  <p:slideViewPr>
    <p:cSldViewPr snapToGrid="0">
      <p:cViewPr>
        <p:scale>
          <a:sx n="100" d="100"/>
          <a:sy n="100" d="100"/>
        </p:scale>
        <p:origin x="-1950" y="-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0CC4B55-BB26-460E-8171-BC7393BCD3A9}" type="datetimeFigureOut">
              <a:rPr lang="pl-PL"/>
              <a:pPr>
                <a:defRPr/>
              </a:pPr>
              <a:t>2014-08-18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noProof="0" smtClean="0"/>
              <a:t>Kliknij, aby edytować style wzorca tekstu</a:t>
            </a:r>
          </a:p>
          <a:p>
            <a:pPr lvl="1"/>
            <a:r>
              <a:rPr lang="pl-PL" noProof="0" smtClean="0"/>
              <a:t>Drugi poziom</a:t>
            </a:r>
          </a:p>
          <a:p>
            <a:pPr lvl="2"/>
            <a:r>
              <a:rPr lang="pl-PL" noProof="0" smtClean="0"/>
              <a:t>Trzeci poziom</a:t>
            </a:r>
          </a:p>
          <a:p>
            <a:pPr lvl="3"/>
            <a:r>
              <a:rPr lang="pl-PL" noProof="0" smtClean="0"/>
              <a:t>Czwarty poziom</a:t>
            </a:r>
          </a:p>
          <a:p>
            <a:pPr lvl="4"/>
            <a:r>
              <a:rPr lang="pl-PL" noProof="0" smtClean="0"/>
              <a:t>Piąty poziom</a:t>
            </a:r>
            <a:endParaRPr lang="pl-PL" noProof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C307BA0-26C0-4F95-9304-EBCEC2064E57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6148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/>
            <a:ext uri="{91240B29-F687-4F45-9708-019B960494DF}"/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8E3634D-C49E-4B17-A053-71C86D6FB21D}" type="slidenum">
              <a:rPr lang="pl-PL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pl-P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7172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/>
            <a:ext uri="{91240B29-F687-4F45-9708-019B960494DF}"/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2284438-DAF2-4564-8746-E6B9C60A7BA0}" type="slidenum">
              <a:rPr lang="pl-PL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pl-P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8196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/>
            <a:ext uri="{91240B29-F687-4F45-9708-019B960494DF}"/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C2FFCFA-944D-4D9C-A284-ECCE64470E26}" type="slidenum">
              <a:rPr lang="pl-PL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D7A0B3-1EBD-457F-8930-678CA1DD973E}" type="datetimeFigureOut">
              <a:rPr lang="pl-PL"/>
              <a:pPr>
                <a:defRPr/>
              </a:pPr>
              <a:t>2014-08-18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57C610-FD7C-4301-8A33-50F3BF2FDB7E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29E8E5-434E-438B-BA65-900A95C6C5F2}" type="datetimeFigureOut">
              <a:rPr lang="pl-PL"/>
              <a:pPr>
                <a:defRPr/>
              </a:pPr>
              <a:t>2014-08-18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5C0BF0-B20B-4234-BAAC-5A91E14FF371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280DEA-E0EF-450E-84D9-2A81C3296331}" type="datetimeFigureOut">
              <a:rPr lang="pl-PL"/>
              <a:pPr>
                <a:defRPr/>
              </a:pPr>
              <a:t>2014-08-18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64BA14-E985-46F1-B161-B42A285D2EE2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50C4D8-597B-4193-B925-22480AD3146E}" type="datetimeFigureOut">
              <a:rPr lang="pl-PL"/>
              <a:pPr>
                <a:defRPr/>
              </a:pPr>
              <a:t>2014-08-18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B1D528-47D9-4158-9E4F-A88AF70ECF3C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A3FD15-937D-472D-B92F-B5E384477FFE}" type="datetimeFigureOut">
              <a:rPr lang="pl-PL"/>
              <a:pPr>
                <a:defRPr/>
              </a:pPr>
              <a:t>2014-08-18</a:t>
            </a:fld>
            <a:endParaRPr lang="pl-PL"/>
          </a:p>
        </p:txBody>
      </p:sp>
      <p:sp>
        <p:nvSpPr>
          <p:cNvPr id="8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206560-590C-45E0-BB05-D95BA25B48C5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625763-CD65-4471-917E-D79E21C1866B}" type="datetimeFigureOut">
              <a:rPr lang="pl-PL"/>
              <a:pPr>
                <a:defRPr/>
              </a:pPr>
              <a:t>2014-08-18</a:t>
            </a:fld>
            <a:endParaRPr lang="pl-PL"/>
          </a:p>
        </p:txBody>
      </p:sp>
      <p:sp>
        <p:nvSpPr>
          <p:cNvPr id="4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31A3F8-124A-4EA5-B24C-FBA9590A7E8D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2D965C-2F3D-4AEB-BD61-B07CD5C1E829}" type="datetimeFigureOut">
              <a:rPr lang="pl-PL"/>
              <a:pPr>
                <a:defRPr/>
              </a:pPr>
              <a:t>2014-08-18</a:t>
            </a:fld>
            <a:endParaRPr lang="pl-PL"/>
          </a:p>
        </p:txBody>
      </p:sp>
      <p:sp>
        <p:nvSpPr>
          <p:cNvPr id="3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7019CB-090B-4C04-BBA5-D27C85708CDC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840568-A9DB-49D2-8F8C-DD77FABB0BC3}" type="datetimeFigureOut">
              <a:rPr lang="pl-PL"/>
              <a:pPr>
                <a:defRPr/>
              </a:pPr>
              <a:t>2014-08-18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7F99A9-8D66-477C-A3CB-26FD22AFBDFD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7B3F7E-A7E3-49C5-B754-9D1E76A30A3A}" type="datetimeFigureOut">
              <a:rPr lang="pl-PL"/>
              <a:pPr>
                <a:defRPr/>
              </a:pPr>
              <a:t>2014-08-18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45DA5F-EDC3-418E-A593-5619B8B4C0A8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EF119C-42CB-4536-98A3-3FBF1F0D2991}" type="datetimeFigureOut">
              <a:rPr lang="pl-PL"/>
              <a:pPr>
                <a:defRPr/>
              </a:pPr>
              <a:t>2014-08-18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8FF37C-55DF-4883-9D14-ADF11EA2F7A6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24CA87-AB9E-4B1C-B540-8056BD0B9DD8}" type="datetimeFigureOut">
              <a:rPr lang="pl-PL"/>
              <a:pPr>
                <a:defRPr/>
              </a:pPr>
              <a:t>2014-08-18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A54C45-C044-4092-A974-7EDA2E3953D4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ymbol zastępczy tytułu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</a:t>
            </a:r>
          </a:p>
        </p:txBody>
      </p:sp>
      <p:sp>
        <p:nvSpPr>
          <p:cNvPr id="1027" name="Symbol zastępczy tekstu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5EF9183-BC70-4D57-882F-4E6449063719}" type="datetimeFigureOut">
              <a:rPr lang="pl-PL"/>
              <a:pPr>
                <a:defRPr/>
              </a:pPr>
              <a:t>2014-08-18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2611592-6C7F-4DE0-886D-4CDE596C1C6C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ytuł 1"/>
          <p:cNvSpPr>
            <a:spLocks noGrp="1"/>
          </p:cNvSpPr>
          <p:nvPr>
            <p:ph type="ctrTitle"/>
          </p:nvPr>
        </p:nvSpPr>
        <p:spPr>
          <a:xfrm>
            <a:off x="555625" y="1603375"/>
            <a:ext cx="8274050" cy="635000"/>
          </a:xfrm>
        </p:spPr>
        <p:txBody>
          <a:bodyPr lIns="0" tIns="0" rIns="0" bIns="0" anchor="t"/>
          <a:lstStyle/>
          <a:p>
            <a:pPr algn="l" eaLnBrk="1" hangingPunct="1"/>
            <a:r>
              <a:rPr lang="pl-PL" sz="2000" smtClean="0">
                <a:solidFill>
                  <a:srgbClr val="FF0000"/>
                </a:solidFill>
                <a:latin typeface="Arial" charset="0"/>
                <a:cs typeface="Arial" charset="0"/>
              </a:rPr>
              <a:t>Wsparcie na wdrożenie działań CSR. </a:t>
            </a:r>
            <a:br>
              <a:rPr lang="pl-PL" sz="2000" smtClean="0">
                <a:solidFill>
                  <a:srgbClr val="FF0000"/>
                </a:solidFill>
                <a:latin typeface="Arial" charset="0"/>
                <a:cs typeface="Arial" charset="0"/>
              </a:rPr>
            </a:br>
            <a:r>
              <a:rPr lang="pl-PL" sz="2000" smtClean="0">
                <a:solidFill>
                  <a:srgbClr val="FF0000"/>
                </a:solidFill>
                <a:latin typeface="Arial" charset="0"/>
                <a:cs typeface="Arial" charset="0"/>
              </a:rPr>
              <a:t>Nowa perspektywa dla firmy SZKŁO.</a:t>
            </a:r>
          </a:p>
        </p:txBody>
      </p:sp>
      <p:sp>
        <p:nvSpPr>
          <p:cNvPr id="14338" name="Tytuł 1"/>
          <p:cNvSpPr txBox="1">
            <a:spLocks/>
          </p:cNvSpPr>
          <p:nvPr/>
        </p:nvSpPr>
        <p:spPr bwMode="auto">
          <a:xfrm>
            <a:off x="898525" y="5032375"/>
            <a:ext cx="77724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pl-PL" sz="1000" b="1">
                <a:latin typeface="Arial" charset="0"/>
              </a:rPr>
              <a:t>PROJEKT WSPÓŁFINANSOWANY PRZEZ SZWAJCARIĘ  W RAMACH SZWAJCARSKIEGO PROGRAMU WSPÓŁPRACY</a:t>
            </a:r>
          </a:p>
          <a:p>
            <a:r>
              <a:rPr lang="pl-PL" sz="1000" b="1">
                <a:latin typeface="Arial" charset="0"/>
              </a:rPr>
              <a:t>Z NOWYMI KRAJAMI CZŁONKOWSKIMI UNII EUROPEJSKIEJ.</a:t>
            </a:r>
          </a:p>
        </p:txBody>
      </p:sp>
      <p:pic>
        <p:nvPicPr>
          <p:cNvPr id="14341" name="Obraz 2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5625" y="569913"/>
            <a:ext cx="2759075" cy="569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Obraz 2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396038"/>
            <a:ext cx="91440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5" name="pole tekstowe 26"/>
          <p:cNvSpPr txBox="1">
            <a:spLocks noChangeArrowheads="1"/>
          </p:cNvSpPr>
          <p:nvPr/>
        </p:nvSpPr>
        <p:spPr bwMode="auto">
          <a:xfrm>
            <a:off x="555625" y="6519863"/>
            <a:ext cx="8154988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pl-PL" sz="1400">
                <a:solidFill>
                  <a:schemeClr val="bg1"/>
                </a:solidFill>
                <a:latin typeface="Arial" charset="0"/>
              </a:rPr>
              <a:t>www.szklohartowane.pl</a:t>
            </a:r>
          </a:p>
        </p:txBody>
      </p:sp>
      <p:sp>
        <p:nvSpPr>
          <p:cNvPr id="14346" name="Tytuł 1"/>
          <p:cNvSpPr txBox="1">
            <a:spLocks/>
          </p:cNvSpPr>
          <p:nvPr/>
        </p:nvSpPr>
        <p:spPr bwMode="auto">
          <a:xfrm>
            <a:off x="555625" y="2492375"/>
            <a:ext cx="7772400" cy="237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342900" indent="-342900">
              <a:buFontTx/>
              <a:buAutoNum type="arabicPeriod"/>
            </a:pPr>
            <a:r>
              <a:rPr lang="pl-PL" sz="1300">
                <a:latin typeface="Arial" charset="0"/>
              </a:rPr>
              <a:t>Opracowanie i wdrożenie strategii odpowiedzialności społecznej przedsiębiorstwa (obszar zaangażowanie społeczne).</a:t>
            </a:r>
          </a:p>
          <a:p>
            <a:pPr marL="342900" indent="-342900">
              <a:buFontTx/>
              <a:buAutoNum type="arabicPeriod"/>
            </a:pPr>
            <a:r>
              <a:rPr lang="pl-PL" sz="1300">
                <a:latin typeface="Arial" charset="0"/>
              </a:rPr>
              <a:t>Ograniczenie wpływu działań przedsiębiorstwa na środowisko naturalne poprzez przeprowadzenie audytu pod kątem wdrożenia zrównoważonego łańcucha dostaw (obszar środowisko naturalne).</a:t>
            </a:r>
          </a:p>
          <a:p>
            <a:pPr marL="342900" indent="-342900">
              <a:buFontTx/>
              <a:buAutoNum type="arabicPeriod"/>
            </a:pPr>
            <a:r>
              <a:rPr lang="pl-PL" sz="1300">
                <a:latin typeface="Arial" charset="0"/>
              </a:rPr>
              <a:t>Budowanie kultury społecznej odpowiedzialności biznesu poprzez zwiększenie udziału pracowników w zarządzaniu przedsiębiorstwem oraz poprzez zaangażowanie pracowników we wdrażanie strategii CSR (obszar relacje z personelem).</a:t>
            </a:r>
          </a:p>
          <a:p>
            <a:pPr marL="342900" indent="-342900">
              <a:buFontTx/>
              <a:buAutoNum type="arabicPeriod"/>
            </a:pPr>
            <a:r>
              <a:rPr lang="pl-PL" sz="1300">
                <a:latin typeface="Arial" charset="0"/>
              </a:rPr>
              <a:t>Wzmocnienie pozytywnych relacji z personelem przedsiębiorstwa poprzez poprawę równego traktowania pracowników produkcji  bez względu na płeć. (obszar relacje z personelem).</a:t>
            </a:r>
          </a:p>
          <a:p>
            <a:pPr marL="342900" indent="-342900">
              <a:buFontTx/>
              <a:buAutoNum type="arabicPeriod"/>
            </a:pPr>
            <a:r>
              <a:rPr lang="pl-PL" sz="1300">
                <a:latin typeface="Arial" charset="0"/>
              </a:rPr>
              <a:t>Podwyższanie standardów w relacjach z klientami oraz komunikowanie o idei CSR w bliskim otoczeniu biznesowym, jak również na poziomie regionalnym. (obszar zaangażowanie społeczne, środowisko naturalne).</a:t>
            </a:r>
          </a:p>
        </p:txBody>
      </p:sp>
      <p:pic>
        <p:nvPicPr>
          <p:cNvPr id="14348" name="Picture 12" descr="logo_parp_RGB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43388" y="5643563"/>
            <a:ext cx="1652587" cy="466725"/>
          </a:xfrm>
          <a:prstGeom prst="rect">
            <a:avLst/>
          </a:prstGeom>
          <a:noFill/>
        </p:spPr>
      </p:pic>
      <p:pic>
        <p:nvPicPr>
          <p:cNvPr id="14349" name="Picture 17" descr="logo_szklo_RGB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3088" y="5648325"/>
            <a:ext cx="1204912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50" name="Picture 19" descr="logo_glascor_RGB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065338" y="5657850"/>
            <a:ext cx="1814512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Obraz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396038"/>
            <a:ext cx="91440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6" name="Obraz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5625" y="400050"/>
            <a:ext cx="1379538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pole tekstowe 6"/>
          <p:cNvSpPr txBox="1">
            <a:spLocks noChangeArrowheads="1"/>
          </p:cNvSpPr>
          <p:nvPr/>
        </p:nvSpPr>
        <p:spPr bwMode="auto">
          <a:xfrm>
            <a:off x="8294688" y="6527800"/>
            <a:ext cx="29368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r"/>
            <a:r>
              <a:rPr lang="pl-PL" sz="120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6388" name="pole tekstowe 26"/>
          <p:cNvSpPr txBox="1">
            <a:spLocks noChangeArrowheads="1"/>
          </p:cNvSpPr>
          <p:nvPr/>
        </p:nvSpPr>
        <p:spPr bwMode="auto">
          <a:xfrm>
            <a:off x="555625" y="6519863"/>
            <a:ext cx="8154988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pl-PL" sz="1400">
                <a:solidFill>
                  <a:schemeClr val="bg1"/>
                </a:solidFill>
                <a:latin typeface="Arial" charset="0"/>
              </a:rPr>
              <a:t>www.szklohartowane.pl</a:t>
            </a:r>
          </a:p>
        </p:txBody>
      </p:sp>
      <p:sp>
        <p:nvSpPr>
          <p:cNvPr id="16389" name="Tytuł 1"/>
          <p:cNvSpPr txBox="1">
            <a:spLocks/>
          </p:cNvSpPr>
          <p:nvPr/>
        </p:nvSpPr>
        <p:spPr bwMode="auto">
          <a:xfrm>
            <a:off x="555625" y="965200"/>
            <a:ext cx="8154988" cy="6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pl-PL" sz="2000">
                <a:solidFill>
                  <a:srgbClr val="FF0000"/>
                </a:solidFill>
                <a:latin typeface="Arial" charset="0"/>
              </a:rPr>
              <a:t>CEL 1: Opracowanie i wdrożenie strategii odpowiedzialności społecznej przedsiębiorstwa (obszar zaangażowanie społeczne)</a:t>
            </a:r>
          </a:p>
        </p:txBody>
      </p:sp>
      <p:sp>
        <p:nvSpPr>
          <p:cNvPr id="16390" name="Tytuł 1"/>
          <p:cNvSpPr txBox="1">
            <a:spLocks/>
          </p:cNvSpPr>
          <p:nvPr/>
        </p:nvSpPr>
        <p:spPr bwMode="auto">
          <a:xfrm>
            <a:off x="555625" y="1812925"/>
            <a:ext cx="7772400" cy="338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pl-PL" sz="1300" b="1">
                <a:latin typeface="Arial" charset="0"/>
              </a:rPr>
              <a:t>Grupa docelowa:</a:t>
            </a:r>
            <a:r>
              <a:rPr lang="pl-PL" sz="1300">
                <a:latin typeface="Arial" charset="0"/>
              </a:rPr>
              <a:t> interesariusze - pracownicy firmy, dostawcy klienci, społeczność lokalna, środowisko naturalne.</a:t>
            </a:r>
            <a:br>
              <a:rPr lang="pl-PL" sz="1300">
                <a:latin typeface="Arial" charset="0"/>
              </a:rPr>
            </a:br>
            <a:endParaRPr lang="pl-PL" sz="1300">
              <a:latin typeface="Arial" charset="0"/>
            </a:endParaRPr>
          </a:p>
          <a:p>
            <a:pPr marL="742950" lvl="1" indent="-285750">
              <a:buFontTx/>
              <a:buChar char="•"/>
            </a:pPr>
            <a:r>
              <a:rPr lang="pl-PL" sz="1300">
                <a:latin typeface="Arial" charset="0"/>
              </a:rPr>
              <a:t>Uczestnictwo przedstawicieli firmy SZKŁO w licznych inicjatywach i konferencjach</a:t>
            </a:r>
            <a:br>
              <a:rPr lang="pl-PL" sz="1300">
                <a:latin typeface="Arial" charset="0"/>
              </a:rPr>
            </a:br>
            <a:r>
              <a:rPr lang="pl-PL" sz="1300">
                <a:latin typeface="Arial" charset="0"/>
              </a:rPr>
              <a:t>o tematyce CSR.</a:t>
            </a:r>
          </a:p>
          <a:p>
            <a:pPr marL="742950" lvl="1" indent="-285750">
              <a:buFontTx/>
              <a:buChar char="•"/>
            </a:pPr>
            <a:r>
              <a:rPr lang="pl-PL" sz="1300">
                <a:latin typeface="Arial" charset="0"/>
              </a:rPr>
              <a:t>Wymiana doświadczeń i dobrych praktyk. </a:t>
            </a:r>
          </a:p>
          <a:p>
            <a:pPr marL="742950" lvl="1" indent="-285750">
              <a:buFontTx/>
              <a:buChar char="•"/>
            </a:pPr>
            <a:r>
              <a:rPr lang="pl-PL" sz="1300">
                <a:latin typeface="Arial" charset="0"/>
              </a:rPr>
              <a:t>Stworzenie koncepcji zbudowania strategii CSR pozwalającej na usystematyzowanie prowadzonych działań i na włączenie ich do strategii zarządzania przedsiębiorstwem.</a:t>
            </a:r>
          </a:p>
          <a:p>
            <a:pPr marL="742950" lvl="1" indent="-285750">
              <a:buFontTx/>
              <a:buChar char="•"/>
            </a:pPr>
            <a:r>
              <a:rPr lang="pl-PL" sz="1300">
                <a:latin typeface="Arial" charset="0"/>
              </a:rPr>
              <a:t>Sformułowanie strategii odpowiedzialnego podejścia do biznesu będącej zbieżną z wartościami, misją oraz wizją firmy SZKŁO, a także sposobem podejmowania decyzji</a:t>
            </a:r>
            <a:br>
              <a:rPr lang="pl-PL" sz="1300">
                <a:latin typeface="Arial" charset="0"/>
              </a:rPr>
            </a:br>
            <a:r>
              <a:rPr lang="pl-PL" sz="1300">
                <a:latin typeface="Arial" charset="0"/>
              </a:rPr>
              <a:t>oraz kulturą organizacyjną. </a:t>
            </a:r>
          </a:p>
          <a:p>
            <a:pPr marL="742950" lvl="1" indent="-285750">
              <a:buFontTx/>
              <a:buChar char="•"/>
            </a:pPr>
            <a:r>
              <a:rPr lang="pl-PL" sz="1300">
                <a:latin typeface="Arial" charset="0"/>
              </a:rPr>
              <a:t>Włączenie działań CSR do strategii długoterminowej zarządzania przedsiębiorstwem.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Obraz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396038"/>
            <a:ext cx="91440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4" name="Obraz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5625" y="400050"/>
            <a:ext cx="1379538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pole tekstowe 6"/>
          <p:cNvSpPr txBox="1">
            <a:spLocks noChangeArrowheads="1"/>
          </p:cNvSpPr>
          <p:nvPr/>
        </p:nvSpPr>
        <p:spPr bwMode="auto">
          <a:xfrm>
            <a:off x="8294688" y="6527800"/>
            <a:ext cx="29368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r"/>
            <a:r>
              <a:rPr lang="pl-PL" sz="120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8436" name="pole tekstowe 26"/>
          <p:cNvSpPr txBox="1">
            <a:spLocks noChangeArrowheads="1"/>
          </p:cNvSpPr>
          <p:nvPr/>
        </p:nvSpPr>
        <p:spPr bwMode="auto">
          <a:xfrm>
            <a:off x="555625" y="6519863"/>
            <a:ext cx="8154988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pl-PL" sz="1400">
                <a:solidFill>
                  <a:schemeClr val="bg1"/>
                </a:solidFill>
                <a:latin typeface="Arial" charset="0"/>
              </a:rPr>
              <a:t>www.szklohartowane.pl</a:t>
            </a:r>
          </a:p>
        </p:txBody>
      </p:sp>
      <p:sp>
        <p:nvSpPr>
          <p:cNvPr id="18437" name="Tytuł 1"/>
          <p:cNvSpPr txBox="1">
            <a:spLocks/>
          </p:cNvSpPr>
          <p:nvPr/>
        </p:nvSpPr>
        <p:spPr bwMode="auto">
          <a:xfrm>
            <a:off x="555625" y="965200"/>
            <a:ext cx="8154988" cy="1074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pl-PL" sz="2000">
                <a:solidFill>
                  <a:srgbClr val="FF0000"/>
                </a:solidFill>
                <a:latin typeface="Arial" charset="0"/>
              </a:rPr>
              <a:t>CEL 2:  Ograniczenie wpływu działań przedsiębiorstwa na środowisko naturalne poprzez przeprowadzenie audytu pod kątem wdrożenia zrównoważonego łańcucha dostaw (obszar środowisko naturalne)</a:t>
            </a:r>
          </a:p>
        </p:txBody>
      </p:sp>
      <p:sp>
        <p:nvSpPr>
          <p:cNvPr id="18438" name="Tytuł 1"/>
          <p:cNvSpPr txBox="1">
            <a:spLocks/>
          </p:cNvSpPr>
          <p:nvPr/>
        </p:nvSpPr>
        <p:spPr bwMode="auto">
          <a:xfrm>
            <a:off x="555625" y="2089150"/>
            <a:ext cx="7772400" cy="313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pl-PL" sz="1300" b="1">
                <a:latin typeface="Arial" charset="0"/>
              </a:rPr>
              <a:t>Grupa docelowa:</a:t>
            </a:r>
            <a:r>
              <a:rPr lang="pl-PL" sz="1300">
                <a:latin typeface="Arial" charset="0"/>
              </a:rPr>
              <a:t> środowisko naturalne, pracownicy, klienci, dostawcy.</a:t>
            </a:r>
            <a:br>
              <a:rPr lang="pl-PL" sz="1300">
                <a:latin typeface="Arial" charset="0"/>
              </a:rPr>
            </a:br>
            <a:endParaRPr lang="pl-PL" sz="1400">
              <a:latin typeface="Arial" charset="0"/>
            </a:endParaRPr>
          </a:p>
          <a:p>
            <a:pPr marL="742950" lvl="1" indent="-285750">
              <a:buFontTx/>
              <a:buChar char="•"/>
            </a:pPr>
            <a:r>
              <a:rPr lang="pl-PL" sz="1300">
                <a:latin typeface="Arial" charset="0"/>
              </a:rPr>
              <a:t>Zarządzanie siecią podmiotów w zakresie zaopatrzenia, produkcji i dystrybucji.</a:t>
            </a:r>
          </a:p>
          <a:p>
            <a:pPr marL="742950" lvl="1" indent="-285750">
              <a:buFontTx/>
              <a:buChar char="•"/>
            </a:pPr>
            <a:r>
              <a:rPr lang="pl-PL" sz="1300">
                <a:latin typeface="Arial" charset="0"/>
              </a:rPr>
              <a:t>Współpraca wewnętrzna pomiędzy pracownikami firmy SZKŁO i zewnętrzna z dostawcami i klientami.</a:t>
            </a:r>
          </a:p>
          <a:p>
            <a:pPr marL="742950" lvl="1" indent="-285750">
              <a:buFontTx/>
              <a:buChar char="•"/>
            </a:pPr>
            <a:endParaRPr lang="pl-PL" sz="1300">
              <a:latin typeface="Arial" charset="0"/>
            </a:endParaRPr>
          </a:p>
          <a:p>
            <a:pPr marL="742950" lvl="1" indent="-285750">
              <a:buFontTx/>
              <a:buChar char="•"/>
            </a:pPr>
            <a:r>
              <a:rPr lang="pl-PL" sz="1300" b="1">
                <a:latin typeface="Arial" charset="0"/>
              </a:rPr>
              <a:t>Na zarządzanie łańcuchem dostaw w firmie SZKŁO wpływają:</a:t>
            </a:r>
          </a:p>
          <a:p>
            <a:pPr marL="1143000" lvl="2" indent="-228600">
              <a:buFontTx/>
              <a:buChar char="•"/>
            </a:pPr>
            <a:r>
              <a:rPr lang="pl-PL" sz="1300">
                <a:latin typeface="Arial" charset="0"/>
              </a:rPr>
              <a:t>większy wolumen zaopatrzenia i zbytu poza rynek krajowy,</a:t>
            </a:r>
          </a:p>
          <a:p>
            <a:pPr marL="1143000" lvl="2" indent="-228600">
              <a:buFontTx/>
              <a:buChar char="•"/>
            </a:pPr>
            <a:r>
              <a:rPr lang="pl-PL" sz="1300">
                <a:latin typeface="Arial" charset="0"/>
              </a:rPr>
              <a:t>rosnące wymagania klientów odnośnie stopnia gotowości dostaw</a:t>
            </a:r>
            <a:br>
              <a:rPr lang="pl-PL" sz="1300">
                <a:latin typeface="Arial" charset="0"/>
              </a:rPr>
            </a:br>
            <a:r>
              <a:rPr lang="pl-PL" sz="1300">
                <a:latin typeface="Arial" charset="0"/>
              </a:rPr>
              <a:t>(obowiązuje 7-dniowy termin dostawy);</a:t>
            </a:r>
          </a:p>
          <a:p>
            <a:pPr marL="1143000" lvl="2" indent="-228600">
              <a:buFontTx/>
              <a:buChar char="•"/>
            </a:pPr>
            <a:r>
              <a:rPr lang="pl-PL" sz="1300">
                <a:latin typeface="Arial" charset="0"/>
              </a:rPr>
              <a:t>wzrost wymagań klientów w odniesieniu do produktów w zakresie bezpieczeństwa przetworzonego szkła;</a:t>
            </a:r>
          </a:p>
          <a:p>
            <a:pPr marL="1143000" lvl="2" indent="-228600">
              <a:buFontTx/>
              <a:buChar char="•"/>
            </a:pPr>
            <a:r>
              <a:rPr lang="pl-PL" sz="1300">
                <a:latin typeface="Arial" charset="0"/>
              </a:rPr>
              <a:t>wysokie ceny surowca - szkła, potrzebnego do obróbki, narzucane przez dostawców;</a:t>
            </a:r>
          </a:p>
          <a:p>
            <a:pPr marL="1143000" lvl="2" indent="-228600">
              <a:buFontTx/>
              <a:buChar char="•"/>
            </a:pPr>
            <a:r>
              <a:rPr lang="pl-PL" sz="1300">
                <a:latin typeface="Arial" charset="0"/>
              </a:rPr>
              <a:t>wysokie koszty stałe - ekonomiczne i środowiskowe magazynowania i transportu produktów.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Obraz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396038"/>
            <a:ext cx="91440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8" name="Obraz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5625" y="400050"/>
            <a:ext cx="1379538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pole tekstowe 6"/>
          <p:cNvSpPr txBox="1">
            <a:spLocks noChangeArrowheads="1"/>
          </p:cNvSpPr>
          <p:nvPr/>
        </p:nvSpPr>
        <p:spPr bwMode="auto">
          <a:xfrm>
            <a:off x="8294688" y="6527800"/>
            <a:ext cx="29368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r"/>
            <a:r>
              <a:rPr lang="pl-PL" sz="120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19460" name="pole tekstowe 26"/>
          <p:cNvSpPr txBox="1">
            <a:spLocks noChangeArrowheads="1"/>
          </p:cNvSpPr>
          <p:nvPr/>
        </p:nvSpPr>
        <p:spPr bwMode="auto">
          <a:xfrm>
            <a:off x="555625" y="6519863"/>
            <a:ext cx="8154988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pl-PL" sz="1400">
                <a:solidFill>
                  <a:schemeClr val="bg1"/>
                </a:solidFill>
                <a:latin typeface="Arial" charset="0"/>
              </a:rPr>
              <a:t>www.szklohartowane.pl</a:t>
            </a:r>
          </a:p>
        </p:txBody>
      </p:sp>
      <p:sp>
        <p:nvSpPr>
          <p:cNvPr id="19461" name="Tytuł 1"/>
          <p:cNvSpPr txBox="1">
            <a:spLocks/>
          </p:cNvSpPr>
          <p:nvPr/>
        </p:nvSpPr>
        <p:spPr bwMode="auto">
          <a:xfrm>
            <a:off x="555625" y="965200"/>
            <a:ext cx="8154988" cy="1074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pl-PL" sz="2000">
                <a:solidFill>
                  <a:srgbClr val="FF0000"/>
                </a:solidFill>
                <a:latin typeface="Arial" charset="0"/>
              </a:rPr>
              <a:t>CEL 2:  Ograniczenie wpływu działań przedsiębiorstwa na środowisko naturalne poprzez przeprowadzenie audytu pod kątem wdrożenia zrównoważonego łańcucha dostaw (obszar środowisko naturalne)</a:t>
            </a:r>
          </a:p>
        </p:txBody>
      </p:sp>
      <p:sp>
        <p:nvSpPr>
          <p:cNvPr id="19462" name="Tytuł 1"/>
          <p:cNvSpPr txBox="1">
            <a:spLocks/>
          </p:cNvSpPr>
          <p:nvPr/>
        </p:nvSpPr>
        <p:spPr bwMode="auto">
          <a:xfrm>
            <a:off x="555625" y="2089150"/>
            <a:ext cx="7772400" cy="394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pl-PL" sz="1300" b="1">
                <a:latin typeface="Arial" charset="0"/>
              </a:rPr>
              <a:t>Grupa docelowa:</a:t>
            </a:r>
            <a:r>
              <a:rPr lang="pl-PL" sz="1300">
                <a:latin typeface="Arial" charset="0"/>
              </a:rPr>
              <a:t> środowisko naturalne, pracownicy, klienci, dostawcy.</a:t>
            </a:r>
          </a:p>
          <a:p>
            <a:endParaRPr lang="pl-PL" sz="1300">
              <a:latin typeface="Arial" charset="0"/>
            </a:endParaRPr>
          </a:p>
          <a:p>
            <a:pPr marL="742950" lvl="1" indent="-285750">
              <a:buFontTx/>
              <a:buChar char="•"/>
            </a:pPr>
            <a:r>
              <a:rPr lang="pl-PL" sz="1300">
                <a:latin typeface="Arial" charset="0"/>
              </a:rPr>
              <a:t>Optymalizacja zarządzania łańcuchem dostaw ze względu na wysokie </a:t>
            </a:r>
          </a:p>
          <a:p>
            <a:pPr marL="742950" lvl="1" indent="-285750">
              <a:buFontTx/>
              <a:buChar char="•"/>
            </a:pPr>
            <a:r>
              <a:rPr lang="pl-PL" sz="1300">
                <a:latin typeface="Arial" charset="0"/>
              </a:rPr>
              <a:t>Wprowadzenie odpowiedzialnego łańcucha dostaw uwzględniającego aspekty społeczne i środowiskowe. </a:t>
            </a:r>
          </a:p>
          <a:p>
            <a:pPr marL="742950" lvl="1" indent="-285750">
              <a:buFontTx/>
              <a:buChar char="•"/>
            </a:pPr>
            <a:r>
              <a:rPr lang="pl-PL" sz="1300">
                <a:latin typeface="Arial" charset="0"/>
              </a:rPr>
              <a:t>Optymalizacja organizacji pracy i procesu obsługi klienta.  </a:t>
            </a:r>
          </a:p>
          <a:p>
            <a:pPr marL="742950" lvl="1" indent="-285750">
              <a:buFontTx/>
              <a:buChar char="•"/>
            </a:pPr>
            <a:r>
              <a:rPr lang="pl-PL" sz="1300">
                <a:latin typeface="Arial" charset="0"/>
              </a:rPr>
              <a:t>Zwiększenie efektywności materiałowej i surowcowej procesu produkcji, w tym recycling szkła i luster do ponownego wykorzystania w produkcji, czy wielokrotne zużycie wody w procesie przetwarzania szkła. </a:t>
            </a:r>
          </a:p>
          <a:p>
            <a:pPr marL="742950" lvl="1" indent="-285750">
              <a:buFontTx/>
              <a:buChar char="•"/>
            </a:pPr>
            <a:r>
              <a:rPr lang="pl-PL" sz="1300">
                <a:latin typeface="Arial" charset="0"/>
              </a:rPr>
              <a:t>Redukcja wykorzystywanej energii, poprzez m.in. optymalizację procesu produkcji i procesu magazynowania. </a:t>
            </a:r>
          </a:p>
          <a:p>
            <a:pPr marL="742950" lvl="1" indent="-285750">
              <a:buFontTx/>
              <a:buChar char="•"/>
            </a:pPr>
            <a:r>
              <a:rPr lang="pl-PL" sz="1300">
                <a:latin typeface="Arial" charset="0"/>
              </a:rPr>
              <a:t>W związku z generowaniem wysokich kosztów ekonomicznych i środowiskowych, istotne jest skrócenie czasu magazynowania. Z dotrzymaniem krótkiego terminu dostawy wiąże się też częste wysyłanie transportu - proces wymagający racjonalizacji.</a:t>
            </a:r>
          </a:p>
          <a:p>
            <a:pPr marL="742950" lvl="1" indent="-285750">
              <a:buFontTx/>
              <a:buChar char="•"/>
            </a:pPr>
            <a:r>
              <a:rPr lang="pl-PL" sz="1300">
                <a:latin typeface="Arial" charset="0"/>
              </a:rPr>
              <a:t>Płynne połączenie wszystkich aspektów (ekonomicznych, społecznych i środowiskowych) po przez minimalizację wpływu na otoczenie, jak również maksymalizację zysku. </a:t>
            </a:r>
          </a:p>
          <a:p>
            <a:pPr marL="742950" lvl="1" indent="-285750">
              <a:buFontTx/>
              <a:buChar char="•"/>
            </a:pPr>
            <a:r>
              <a:rPr lang="pl-PL" sz="1300">
                <a:latin typeface="Arial" charset="0"/>
              </a:rPr>
              <a:t>Przeprowadzenie audytu obejmującego analizę następujących obszarów działalności przedsiębiorstwa: analizę procesów obsługi klienta, analizę procesów produkcyjnych, analizę procesów zaopatrzenia, analizę procesów logistyki wewnętrznej, analizę systemu oceny pracowników, analizę poziomu danych kosztowych.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Obraz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396038"/>
            <a:ext cx="91440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2" name="Obraz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5625" y="400050"/>
            <a:ext cx="1379538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pole tekstowe 6"/>
          <p:cNvSpPr txBox="1">
            <a:spLocks noChangeArrowheads="1"/>
          </p:cNvSpPr>
          <p:nvPr/>
        </p:nvSpPr>
        <p:spPr bwMode="auto">
          <a:xfrm>
            <a:off x="8294688" y="6527800"/>
            <a:ext cx="29368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r"/>
            <a:r>
              <a:rPr lang="pl-PL" sz="120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20484" name="pole tekstowe 26"/>
          <p:cNvSpPr txBox="1">
            <a:spLocks noChangeArrowheads="1"/>
          </p:cNvSpPr>
          <p:nvPr/>
        </p:nvSpPr>
        <p:spPr bwMode="auto">
          <a:xfrm>
            <a:off x="555625" y="6519863"/>
            <a:ext cx="8154988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pl-PL" sz="1400">
                <a:solidFill>
                  <a:schemeClr val="bg1"/>
                </a:solidFill>
                <a:latin typeface="Arial" charset="0"/>
              </a:rPr>
              <a:t>www.szklohartowane.pl</a:t>
            </a:r>
          </a:p>
        </p:txBody>
      </p:sp>
      <p:sp>
        <p:nvSpPr>
          <p:cNvPr id="20485" name="Tytuł 1"/>
          <p:cNvSpPr txBox="1">
            <a:spLocks/>
          </p:cNvSpPr>
          <p:nvPr/>
        </p:nvSpPr>
        <p:spPr bwMode="auto">
          <a:xfrm>
            <a:off x="555625" y="965200"/>
            <a:ext cx="8154988" cy="1074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pl-PL" sz="2000">
                <a:solidFill>
                  <a:srgbClr val="FF0000"/>
                </a:solidFill>
                <a:latin typeface="Arial" charset="0"/>
              </a:rPr>
              <a:t>CEL 3: Budowanie kultury społecznej odpowiedzialności biznesu poprzez zwiększenie udziału pracowników w zarządzaniu przedsiębiorstwem oraz poprzez zaangażowanie pracowników we wdrażanie strategii CSR (obszar relacje z personelem)</a:t>
            </a:r>
          </a:p>
        </p:txBody>
      </p:sp>
      <p:sp>
        <p:nvSpPr>
          <p:cNvPr id="20486" name="Tytuł 1"/>
          <p:cNvSpPr txBox="1">
            <a:spLocks/>
          </p:cNvSpPr>
          <p:nvPr/>
        </p:nvSpPr>
        <p:spPr bwMode="auto">
          <a:xfrm>
            <a:off x="555625" y="2413000"/>
            <a:ext cx="7772400" cy="361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pl-PL" sz="1300" b="1">
                <a:latin typeface="Arial" charset="0"/>
              </a:rPr>
              <a:t>Grupa docelowa:</a:t>
            </a:r>
            <a:r>
              <a:rPr lang="pl-PL" sz="1300">
                <a:latin typeface="Arial" charset="0"/>
              </a:rPr>
              <a:t> interesariusze - pracownicy firmy.</a:t>
            </a:r>
          </a:p>
          <a:p>
            <a:endParaRPr lang="pl-PL" sz="1300">
              <a:latin typeface="Arial" charset="0"/>
            </a:endParaRPr>
          </a:p>
          <a:p>
            <a:pPr marL="742950" lvl="1" indent="-285750">
              <a:buFontTx/>
              <a:buChar char="•"/>
            </a:pPr>
            <a:r>
              <a:rPr lang="pl-PL" sz="1300">
                <a:latin typeface="Arial" charset="0"/>
              </a:rPr>
              <a:t>Innowacyjność dzięki wykwalifikowanej kadrze menadżerskiej i jej właściwej współpracy z podwładnymi. </a:t>
            </a:r>
          </a:p>
          <a:p>
            <a:pPr marL="742950" lvl="1" indent="-285750">
              <a:buFontTx/>
              <a:buChar char="•"/>
            </a:pPr>
            <a:r>
              <a:rPr lang="pl-PL" sz="1300">
                <a:latin typeface="Arial" charset="0"/>
              </a:rPr>
              <a:t>Firma SZKŁO zatrudnia coraz wyżej wykwalifikowanych pracowników.</a:t>
            </a:r>
          </a:p>
          <a:p>
            <a:pPr marL="742950" lvl="1" indent="-285750">
              <a:buFontTx/>
              <a:buChar char="•"/>
            </a:pPr>
            <a:r>
              <a:rPr lang="pl-PL" sz="1300">
                <a:latin typeface="Arial" charset="0"/>
              </a:rPr>
              <a:t>Bardziej doświadczeni, kompetentni i zaangażowani w proces zarządzania pracownicy gwarantuje sukces firmy. </a:t>
            </a:r>
          </a:p>
          <a:p>
            <a:pPr marL="742950" lvl="1" indent="-285750">
              <a:buFontTx/>
              <a:buChar char="•"/>
            </a:pPr>
            <a:r>
              <a:rPr lang="pl-PL" sz="1300">
                <a:latin typeface="Arial" charset="0"/>
              </a:rPr>
              <a:t>Motywacja, umiejętności i chęci zależy jak firma będzie postrzegana na rynku i na ile stanie się konkurencyjna - partycypacja pracownicza.</a:t>
            </a:r>
          </a:p>
          <a:p>
            <a:pPr marL="742950" lvl="1" indent="-285750">
              <a:buFontTx/>
              <a:buChar char="•"/>
            </a:pPr>
            <a:r>
              <a:rPr lang="pl-PL" sz="1300">
                <a:latin typeface="Arial" charset="0"/>
              </a:rPr>
              <a:t>Uczestnictwo w procesie zarządzania umożliwia pracownikom poczuć się odpowiedzialnym za losy firmy oraz za jej wyniki, ich zachowanie i zaangażowanie spowoduje, iż ich kreatywność wzrośnie, a tym samym zwiększy to możliwości rozwojowe całego przedsiębiorstwa. </a:t>
            </a:r>
          </a:p>
          <a:p>
            <a:pPr marL="742950" lvl="1" indent="-285750">
              <a:buFontTx/>
              <a:buChar char="•"/>
            </a:pPr>
            <a:r>
              <a:rPr lang="pl-PL" sz="1300">
                <a:latin typeface="Arial" charset="0"/>
              </a:rPr>
              <a:t>Niezbędne jest opracowanie i wprowadzenie wewnętrznego systemu zarządzania przedsiębiorstwem. </a:t>
            </a:r>
          </a:p>
          <a:p>
            <a:pPr marL="742950" lvl="1" indent="-285750">
              <a:buFontTx/>
              <a:buChar char="•"/>
            </a:pPr>
            <a:r>
              <a:rPr lang="pl-PL" sz="1300">
                <a:latin typeface="Arial" charset="0"/>
              </a:rPr>
              <a:t>Udział pracowników we wdrażania strategii CSR. Tylko pełne zaangażowanie personelu pozwoli odnieść firmie sukces w obszarze społecznej odpowiedzialności biznesu.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Obraz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396038"/>
            <a:ext cx="91440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6" name="Obraz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5625" y="400050"/>
            <a:ext cx="1379538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pole tekstowe 6"/>
          <p:cNvSpPr txBox="1">
            <a:spLocks noChangeArrowheads="1"/>
          </p:cNvSpPr>
          <p:nvPr/>
        </p:nvSpPr>
        <p:spPr bwMode="auto">
          <a:xfrm>
            <a:off x="8294688" y="6527800"/>
            <a:ext cx="29368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r"/>
            <a:r>
              <a:rPr lang="pl-PL" sz="120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21508" name="pole tekstowe 26"/>
          <p:cNvSpPr txBox="1">
            <a:spLocks noChangeArrowheads="1"/>
          </p:cNvSpPr>
          <p:nvPr/>
        </p:nvSpPr>
        <p:spPr bwMode="auto">
          <a:xfrm>
            <a:off x="555625" y="6519863"/>
            <a:ext cx="8154988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pl-PL" sz="1400">
                <a:solidFill>
                  <a:schemeClr val="bg1"/>
                </a:solidFill>
                <a:latin typeface="Arial" charset="0"/>
              </a:rPr>
              <a:t>www.szklohartowane.pl</a:t>
            </a:r>
          </a:p>
        </p:txBody>
      </p:sp>
      <p:sp>
        <p:nvSpPr>
          <p:cNvPr id="21509" name="Tytuł 1"/>
          <p:cNvSpPr txBox="1">
            <a:spLocks/>
          </p:cNvSpPr>
          <p:nvPr/>
        </p:nvSpPr>
        <p:spPr bwMode="auto">
          <a:xfrm>
            <a:off x="555625" y="965200"/>
            <a:ext cx="8154988" cy="950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pl-PL" sz="2000">
                <a:solidFill>
                  <a:srgbClr val="FF0000"/>
                </a:solidFill>
                <a:latin typeface="Arial" charset="0"/>
              </a:rPr>
              <a:t>CEL 4: Wzmocnienie pozytywnych relacji z personelem przedsiębiorstwa poprzez poprawę równego traktowania pracowników produkcji  bez względu na płeć. (obszar relacje z personelem)</a:t>
            </a:r>
          </a:p>
        </p:txBody>
      </p:sp>
      <p:sp>
        <p:nvSpPr>
          <p:cNvPr id="21510" name="Tytuł 1"/>
          <p:cNvSpPr txBox="1">
            <a:spLocks/>
          </p:cNvSpPr>
          <p:nvPr/>
        </p:nvSpPr>
        <p:spPr bwMode="auto">
          <a:xfrm>
            <a:off x="555625" y="2165350"/>
            <a:ext cx="7772400" cy="386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pl-PL" sz="1300" b="1">
                <a:latin typeface="Arial" charset="0"/>
              </a:rPr>
              <a:t>Grupa docelowa:</a:t>
            </a:r>
            <a:r>
              <a:rPr lang="pl-PL" sz="1300">
                <a:latin typeface="Arial" charset="0"/>
              </a:rPr>
              <a:t> interesariusze - pracownicy firmy.</a:t>
            </a:r>
          </a:p>
          <a:p>
            <a:endParaRPr lang="pl-PL" sz="1300">
              <a:latin typeface="Arial" charset="0"/>
            </a:endParaRPr>
          </a:p>
          <a:p>
            <a:pPr marL="742950" lvl="1" indent="-285750">
              <a:buFontTx/>
              <a:buChar char="•"/>
            </a:pPr>
            <a:r>
              <a:rPr lang="pl-PL" sz="1300">
                <a:latin typeface="Arial" charset="0"/>
              </a:rPr>
              <a:t>Firma SZKŁO zatrudnia w dziale produkcyjnym łącznie 78 osób, w tym 66 mężczyzn i 12 kobiet. </a:t>
            </a:r>
          </a:p>
          <a:p>
            <a:pPr marL="742950" lvl="1" indent="-285750">
              <a:buFontTx/>
              <a:buChar char="•"/>
            </a:pPr>
            <a:r>
              <a:rPr lang="pl-PL" sz="1300">
                <a:latin typeface="Arial" charset="0"/>
              </a:rPr>
              <a:t>Praca odbywa się w dwóch budynkach – halach produkcyjnych, w ruchu ciągłym, w systemie trzyzmianowy. </a:t>
            </a:r>
          </a:p>
          <a:p>
            <a:pPr marL="742950" lvl="1" indent="-285750">
              <a:buFontTx/>
              <a:buChar char="•"/>
            </a:pPr>
            <a:r>
              <a:rPr lang="pl-PL" sz="1300">
                <a:latin typeface="Arial" charset="0"/>
              </a:rPr>
              <a:t>Żaden pracownik nie jest przypisany do określonego stanowiska pracy, wszyscy pracownicy (kobiety i mężczyźni) rotują i wykonują zadania zarówno w pierwszej hali produkcyjnej jak i drugiej w zależności od zlecenia.</a:t>
            </a:r>
          </a:p>
          <a:p>
            <a:pPr marL="742950" lvl="1" indent="-285750">
              <a:buFontTx/>
              <a:buChar char="•"/>
            </a:pPr>
            <a:r>
              <a:rPr lang="pl-PL" sz="1300">
                <a:latin typeface="Arial" charset="0"/>
              </a:rPr>
              <a:t>Jedna hala produkcyjna, wybudowana w 2008 r., została wyposażona w klimatyzację, w jadalnie oraz pomieszczenia socjalne (łazienki i szatnie), urządzone oddzielnie dla kobiet i mężczyzn. </a:t>
            </a:r>
          </a:p>
          <a:p>
            <a:pPr marL="742950" lvl="1" indent="-285750">
              <a:buFontTx/>
              <a:buChar char="•"/>
            </a:pPr>
            <a:r>
              <a:rPr lang="pl-PL" sz="1300">
                <a:latin typeface="Arial" charset="0"/>
              </a:rPr>
              <a:t>Druga hala produkcyjna, powstała wcześniej i wyposażona jest w starszą infrastrukturę, a zlokalizowane w niej pomieszczenia higieniczno-sanitarne przeznaczone są głównie dla mężczyzn, przez co kobiety które wykonują tam pracę, celem skorzystania z szatni czy łazienki, są zmuszone udać się do pierwszej, nowszej hali.</a:t>
            </a:r>
          </a:p>
          <a:p>
            <a:pPr marL="742950" lvl="1" indent="-285750">
              <a:buFontTx/>
              <a:buChar char="•"/>
            </a:pPr>
            <a:r>
              <a:rPr lang="pl-PL" sz="1300">
                <a:latin typeface="Arial" charset="0"/>
              </a:rPr>
              <a:t>Mężczyźni mają zapewniony lepszy dostęp do pomieszczeń socjalnych w porównaniu do kobiet.</a:t>
            </a:r>
          </a:p>
          <a:p>
            <a:pPr marL="742950" lvl="1" indent="-285750">
              <a:buFontTx/>
              <a:buChar char="•"/>
            </a:pPr>
            <a:r>
              <a:rPr lang="pl-PL" sz="1300">
                <a:latin typeface="Arial" charset="0"/>
              </a:rPr>
              <a:t>Niezbędne jest dostosowanie pomieszczeń socjalnych i higieniczno-sanitarnych dla kobiet w starszej hali, co wpłynie na poprawę równego traktowania pracowników produkcji ze względu na płeć.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Obraz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396038"/>
            <a:ext cx="91440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0" name="Obraz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5625" y="400050"/>
            <a:ext cx="1379538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pole tekstowe 6"/>
          <p:cNvSpPr txBox="1">
            <a:spLocks noChangeArrowheads="1"/>
          </p:cNvSpPr>
          <p:nvPr/>
        </p:nvSpPr>
        <p:spPr bwMode="auto">
          <a:xfrm>
            <a:off x="8294688" y="6527800"/>
            <a:ext cx="29368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r"/>
            <a:r>
              <a:rPr lang="pl-PL" sz="1200"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22532" name="pole tekstowe 26"/>
          <p:cNvSpPr txBox="1">
            <a:spLocks noChangeArrowheads="1"/>
          </p:cNvSpPr>
          <p:nvPr/>
        </p:nvSpPr>
        <p:spPr bwMode="auto">
          <a:xfrm>
            <a:off x="555625" y="6519863"/>
            <a:ext cx="8154988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pl-PL" sz="1400">
                <a:solidFill>
                  <a:schemeClr val="bg1"/>
                </a:solidFill>
                <a:latin typeface="Arial" charset="0"/>
              </a:rPr>
              <a:t>www.szklohartowane.pl</a:t>
            </a:r>
          </a:p>
        </p:txBody>
      </p:sp>
      <p:sp>
        <p:nvSpPr>
          <p:cNvPr id="22533" name="Tytuł 1"/>
          <p:cNvSpPr txBox="1">
            <a:spLocks/>
          </p:cNvSpPr>
          <p:nvPr/>
        </p:nvSpPr>
        <p:spPr bwMode="auto">
          <a:xfrm>
            <a:off x="555625" y="965200"/>
            <a:ext cx="8154988" cy="950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pl-PL" sz="2000">
                <a:solidFill>
                  <a:srgbClr val="FF0000"/>
                </a:solidFill>
                <a:latin typeface="Arial" charset="0"/>
              </a:rPr>
              <a:t>CEL 5:  Podwyższanie standardów w relacjach z klientami, komunikowanie o idei CSR w bliskim otoczeniu biznesowym i poziomie regionalnym (obszar zaangażowanie społeczne, środowisko naturalne)</a:t>
            </a:r>
          </a:p>
        </p:txBody>
      </p:sp>
      <p:sp>
        <p:nvSpPr>
          <p:cNvPr id="22534" name="Tytuł 1"/>
          <p:cNvSpPr txBox="1">
            <a:spLocks/>
          </p:cNvSpPr>
          <p:nvPr/>
        </p:nvSpPr>
        <p:spPr bwMode="auto">
          <a:xfrm>
            <a:off x="555625" y="2155825"/>
            <a:ext cx="7772400" cy="387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pl-PL" sz="1300" b="1">
                <a:latin typeface="Arial" charset="0"/>
              </a:rPr>
              <a:t>Grupa docelowa:</a:t>
            </a:r>
            <a:r>
              <a:rPr lang="pl-PL" sz="1300">
                <a:latin typeface="Arial" charset="0"/>
              </a:rPr>
              <a:t> interesariusze - pracownicy firmy.</a:t>
            </a:r>
          </a:p>
          <a:p>
            <a:endParaRPr lang="pl-PL" sz="1300">
              <a:latin typeface="Arial" charset="0"/>
            </a:endParaRPr>
          </a:p>
          <a:p>
            <a:pPr marL="742950" lvl="1" indent="-285750">
              <a:buFontTx/>
              <a:buChar char="•"/>
            </a:pPr>
            <a:r>
              <a:rPr lang="pl-PL" sz="1300">
                <a:latin typeface="Arial" charset="0"/>
              </a:rPr>
              <a:t>Wdrażanie określonych krajowych, europejskich i międzynarodowych standardów i norm przy obróbce szkła.</a:t>
            </a:r>
          </a:p>
          <a:p>
            <a:pPr marL="742950" lvl="1" indent="-285750">
              <a:buFontTx/>
              <a:buChar char="•"/>
            </a:pPr>
            <a:r>
              <a:rPr lang="pl-PL" sz="1300">
                <a:latin typeface="Arial" charset="0"/>
              </a:rPr>
              <a:t>Wysokiej jakości produkty firmy SZKŁO posiadają wiele certyfikatów i wyróżnień.</a:t>
            </a:r>
          </a:p>
          <a:p>
            <a:pPr marL="742950" lvl="1" indent="-285750">
              <a:buFontTx/>
              <a:buChar char="•"/>
            </a:pPr>
            <a:r>
              <a:rPr lang="pl-PL" sz="1300">
                <a:latin typeface="Arial" charset="0"/>
              </a:rPr>
              <a:t>Przetworzone przez firmę SZKŁO produkty podlegają procesowi ciągłej kontroli i certyfikacji w zakresie ekologii, bezpieczeństwa i wytrzymałości. </a:t>
            </a:r>
          </a:p>
          <a:p>
            <a:pPr marL="742950" lvl="1" indent="-285750">
              <a:buFontTx/>
              <a:buChar char="•"/>
            </a:pPr>
            <a:r>
              <a:rPr lang="pl-PL" sz="1300">
                <a:latin typeface="Arial" charset="0"/>
              </a:rPr>
              <a:t>W roku 2014, z uwagi na wymagania stawiane przez kontrahentów, niezbędne jest ponowne wystąpienie o potwierdzenie do organizacji certyfikującej TÜV Rheinland, że produkty wytwarzane przez firmę spełniają podstawowe wymagania bezpieczeństwa chemicznego i normy wytrzymałościowe według specyfikacji IOS-MAT, określonej przez koncern IKEA.</a:t>
            </a:r>
          </a:p>
          <a:p>
            <a:pPr marL="742950" lvl="1" indent="-285750">
              <a:buFontTx/>
              <a:buChar char="•"/>
            </a:pPr>
            <a:r>
              <a:rPr lang="pl-PL" sz="1300">
                <a:latin typeface="Arial" charset="0"/>
              </a:rPr>
              <a:t>Konsekwentnie wzmacnianie wizerunku firmy, jako wiarygodnego partnera w biznesie. </a:t>
            </a:r>
          </a:p>
          <a:p>
            <a:pPr marL="742950" lvl="1" indent="-285750">
              <a:buFontTx/>
              <a:buChar char="•"/>
            </a:pPr>
            <a:r>
              <a:rPr lang="pl-PL" sz="1300">
                <a:latin typeface="Arial" charset="0"/>
              </a:rPr>
              <a:t>SZKŁO planuję wyodrębnić punkt kontaktowy tzw. „showroom” w siedzibie spółki.</a:t>
            </a:r>
          </a:p>
          <a:p>
            <a:pPr marL="742950" lvl="1" indent="-285750">
              <a:buFontTx/>
              <a:buChar char="•"/>
            </a:pPr>
            <a:r>
              <a:rPr lang="pl-PL" sz="1300">
                <a:latin typeface="Arial" charset="0"/>
              </a:rPr>
              <a:t>W pomieszczeniu zostanie zaprezentowana ekspozycja wytwarzanych przez firmę SZKŁO produktów oraz uzyskanych potwierdzeń certyfikatów, zostanie zamieszczona tablica informacyjna o dobrych praktykach realizowanych przez firmę związanych ze społeczną odpowiedzialnością biznesu. Tablica będzie na bieżąco aktualizowana.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Obraz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396038"/>
            <a:ext cx="91440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4" name="Obraz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5625" y="400050"/>
            <a:ext cx="1379538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5" name="pole tekstowe 6"/>
          <p:cNvSpPr txBox="1">
            <a:spLocks noChangeArrowheads="1"/>
          </p:cNvSpPr>
          <p:nvPr/>
        </p:nvSpPr>
        <p:spPr bwMode="auto">
          <a:xfrm>
            <a:off x="8294688" y="6527800"/>
            <a:ext cx="29368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r"/>
            <a:r>
              <a:rPr lang="pl-PL" sz="1200"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23556" name="pole tekstowe 26"/>
          <p:cNvSpPr txBox="1">
            <a:spLocks noChangeArrowheads="1"/>
          </p:cNvSpPr>
          <p:nvPr/>
        </p:nvSpPr>
        <p:spPr bwMode="auto">
          <a:xfrm>
            <a:off x="555625" y="6519863"/>
            <a:ext cx="8154988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pl-PL" sz="1400">
                <a:solidFill>
                  <a:schemeClr val="bg1"/>
                </a:solidFill>
                <a:latin typeface="Arial" charset="0"/>
              </a:rPr>
              <a:t>www.szklohartowane.pl</a:t>
            </a:r>
          </a:p>
        </p:txBody>
      </p:sp>
      <p:sp>
        <p:nvSpPr>
          <p:cNvPr id="23557" name="Tytuł 1"/>
          <p:cNvSpPr txBox="1">
            <a:spLocks/>
          </p:cNvSpPr>
          <p:nvPr/>
        </p:nvSpPr>
        <p:spPr bwMode="auto">
          <a:xfrm>
            <a:off x="555625" y="965200"/>
            <a:ext cx="8154988" cy="950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pl-PL" sz="2000">
                <a:solidFill>
                  <a:srgbClr val="FF0000"/>
                </a:solidFill>
                <a:latin typeface="Arial" charset="0"/>
              </a:rPr>
              <a:t>CEL 5:  Podwyższanie standardów w relacjach z klientami, komunikowanie o idei CSR w bliskim otoczeniu biznesowym i poziomie regionalnym (obszar zaangażowanie społeczne, środowisko naturalne)</a:t>
            </a:r>
          </a:p>
        </p:txBody>
      </p:sp>
      <p:sp>
        <p:nvSpPr>
          <p:cNvPr id="23558" name="Tytuł 1"/>
          <p:cNvSpPr txBox="1">
            <a:spLocks/>
          </p:cNvSpPr>
          <p:nvPr/>
        </p:nvSpPr>
        <p:spPr bwMode="auto">
          <a:xfrm>
            <a:off x="555625" y="2155825"/>
            <a:ext cx="7772400" cy="387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pl-PL" sz="1300" b="1">
                <a:latin typeface="Arial" charset="0"/>
              </a:rPr>
              <a:t>Grupa docelowa:</a:t>
            </a:r>
            <a:r>
              <a:rPr lang="pl-PL" sz="1300">
                <a:latin typeface="Arial" charset="0"/>
              </a:rPr>
              <a:t> interesariusze - pracownicy firmy.</a:t>
            </a:r>
          </a:p>
          <a:p>
            <a:endParaRPr lang="pl-PL" sz="1300">
              <a:latin typeface="Arial" charset="0"/>
            </a:endParaRPr>
          </a:p>
          <a:p>
            <a:pPr marL="742950" lvl="1" indent="-285750">
              <a:buFontTx/>
              <a:buChar char="•"/>
            </a:pPr>
            <a:r>
              <a:rPr lang="pl-PL" sz="1300">
                <a:latin typeface="Arial" charset="0"/>
              </a:rPr>
              <a:t>Firma SZKŁO planuje dotrzeć do jak najszerszego grona interesariuszy i informować o działaniach realizowanych w obszarze społecznej odpowiedzialności biznesu. </a:t>
            </a:r>
          </a:p>
          <a:p>
            <a:pPr marL="742950" lvl="1" indent="-285750">
              <a:buFontTx/>
              <a:buChar char="•"/>
            </a:pPr>
            <a:r>
              <a:rPr lang="pl-PL" sz="1300">
                <a:latin typeface="Arial" charset="0"/>
              </a:rPr>
              <a:t>Kadrze zarządzającej spółką zależy na tym, żeby przedsiębiorstwo było postrzegane przez społeczność lokalną i kontrahentów jako dobry partner w biznesie, dobry obywatel, otwarty na dialog. </a:t>
            </a:r>
          </a:p>
          <a:p>
            <a:pPr marL="742950" lvl="1" indent="-285750">
              <a:buFontTx/>
              <a:buChar char="•"/>
            </a:pPr>
            <a:r>
              <a:rPr lang="pl-PL" sz="1300">
                <a:latin typeface="Arial" charset="0"/>
              </a:rPr>
              <a:t>Firma planuje utworzyć na stronie internetowej głównej widoczną zakładkę dotyczącą CSR, w wersji językowej polskiej, angielskiej i niemieckiej.</a:t>
            </a:r>
          </a:p>
          <a:p>
            <a:pPr marL="742950" lvl="1" indent="-285750">
              <a:buFontTx/>
              <a:buChar char="•"/>
            </a:pPr>
            <a:endParaRPr lang="pl-PL" sz="1300">
              <a:latin typeface="Arial" charset="0"/>
            </a:endParaRPr>
          </a:p>
          <a:p>
            <a:pPr marL="742950" lvl="1" indent="-285750">
              <a:buFontTx/>
              <a:buChar char="•"/>
            </a:pPr>
            <a:r>
              <a:rPr lang="pl-PL" sz="1300">
                <a:latin typeface="Arial" charset="0"/>
              </a:rPr>
              <a:t>Firma planuje podjąć współpracę z instytucjami regionalnymi i wziąć aktywny udział w konferencji związanej z tematyką społecznej odpowiedzialności biznesu organizowanej na poziomie województwa warmińsko-mazurskiego.</a:t>
            </a:r>
          </a:p>
          <a:p>
            <a:pPr marL="742950" lvl="1" indent="-285750">
              <a:buFontTx/>
              <a:buChar char="•"/>
            </a:pPr>
            <a:endParaRPr lang="pl-PL" sz="1300">
              <a:latin typeface="Arial" charset="0"/>
            </a:endParaRPr>
          </a:p>
          <a:p>
            <a:pPr marL="742950" lvl="1" indent="-285750">
              <a:buFontTx/>
              <a:buChar char="•"/>
            </a:pPr>
            <a:r>
              <a:rPr lang="pl-PL" sz="1300">
                <a:latin typeface="Arial" charset="0"/>
              </a:rPr>
              <a:t>Cele projektu wpisują się w realizację polityk horyzontalnych, są zgodne z trzema podstawowymi politykami: zrównoważonym rozwojem, równością szans oraz społeczeństwem informacyjnym..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Obraz 2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396038"/>
            <a:ext cx="91440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8" name="Obraz 1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5625" y="400050"/>
            <a:ext cx="1379538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Tytuł 1"/>
          <p:cNvSpPr txBox="1">
            <a:spLocks/>
          </p:cNvSpPr>
          <p:nvPr/>
        </p:nvSpPr>
        <p:spPr bwMode="auto">
          <a:xfrm>
            <a:off x="555625" y="1744663"/>
            <a:ext cx="7772400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pl-PL" sz="2400">
                <a:solidFill>
                  <a:srgbClr val="FF0000"/>
                </a:solidFill>
                <a:latin typeface="Arial" charset="0"/>
              </a:rPr>
              <a:t>Dziękujemy za uwagę.</a:t>
            </a:r>
            <a:br>
              <a:rPr lang="pl-PL" sz="2400">
                <a:solidFill>
                  <a:srgbClr val="FF0000"/>
                </a:solidFill>
                <a:latin typeface="Arial" charset="0"/>
              </a:rPr>
            </a:br>
            <a:r>
              <a:rPr lang="pl-PL" sz="2400">
                <a:solidFill>
                  <a:srgbClr val="FF0000"/>
                </a:solidFill>
                <a:latin typeface="Arial" charset="0"/>
              </a:rPr>
              <a:t>Zapraszamy ponownie. </a:t>
            </a:r>
          </a:p>
        </p:txBody>
      </p:sp>
      <p:sp>
        <p:nvSpPr>
          <p:cNvPr id="24580" name="pole tekstowe 9"/>
          <p:cNvSpPr txBox="1">
            <a:spLocks noChangeArrowheads="1"/>
          </p:cNvSpPr>
          <p:nvPr/>
        </p:nvSpPr>
        <p:spPr bwMode="auto">
          <a:xfrm>
            <a:off x="8294688" y="6527800"/>
            <a:ext cx="29368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r"/>
            <a:r>
              <a:rPr lang="pl-PL" sz="120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4581" name="Tytuł 1"/>
          <p:cNvSpPr txBox="1">
            <a:spLocks/>
          </p:cNvSpPr>
          <p:nvPr/>
        </p:nvSpPr>
        <p:spPr bwMode="auto">
          <a:xfrm>
            <a:off x="555625" y="2933700"/>
            <a:ext cx="8235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pl-PL" sz="1400">
                <a:latin typeface="Arial" charset="0"/>
              </a:rPr>
              <a:t>PROJEKT WSPÓŁFINANSOWANY PRZEZ SZWAJCARIĘ  W RAMACH SZWAJCARSKIEGO PROGRAMU WSPÓŁPRACY  Z NOWYMI KRAJAMI CZŁONKOWSKIMI UNII EUROPEJSKIEJ </a:t>
            </a:r>
          </a:p>
          <a:p>
            <a:endParaRPr lang="de-CH" sz="1400">
              <a:latin typeface="Arial" charset="0"/>
            </a:endParaRPr>
          </a:p>
          <a:p>
            <a:endParaRPr lang="de-CH" sz="1400">
              <a:latin typeface="Arial" charset="0"/>
            </a:endParaRPr>
          </a:p>
          <a:p>
            <a:endParaRPr lang="de-CH" sz="1400">
              <a:latin typeface="Arial" charset="0"/>
            </a:endParaRPr>
          </a:p>
          <a:p>
            <a:endParaRPr lang="de-CH" sz="1400">
              <a:latin typeface="Arial" charset="0"/>
            </a:endParaRPr>
          </a:p>
          <a:p>
            <a:endParaRPr lang="de-CH" sz="1400">
              <a:latin typeface="Arial" charset="0"/>
            </a:endParaRPr>
          </a:p>
          <a:p>
            <a:endParaRPr lang="de-CH" sz="1400">
              <a:latin typeface="Arial" charset="0"/>
            </a:endParaRPr>
          </a:p>
          <a:p>
            <a:endParaRPr lang="de-CH" sz="1400">
              <a:latin typeface="Arial" charset="0"/>
            </a:endParaRPr>
          </a:p>
          <a:p>
            <a:endParaRPr lang="de-CH" sz="1400">
              <a:latin typeface="Arial" charset="0"/>
            </a:endParaRPr>
          </a:p>
          <a:p>
            <a:endParaRPr lang="pl-PL" sz="1400">
              <a:latin typeface="Arial" charset="0"/>
            </a:endParaRPr>
          </a:p>
        </p:txBody>
      </p:sp>
      <p:sp>
        <p:nvSpPr>
          <p:cNvPr id="24582" name="Prostokąt 1"/>
          <p:cNvSpPr>
            <a:spLocks noChangeArrowheads="1"/>
          </p:cNvSpPr>
          <p:nvPr/>
        </p:nvSpPr>
        <p:spPr bwMode="auto">
          <a:xfrm>
            <a:off x="444500" y="3684588"/>
            <a:ext cx="26860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sz="1000">
                <a:latin typeface="Arial" charset="0"/>
              </a:rPr>
              <a:t>SZKŁO Sp. z o.o.</a:t>
            </a:r>
          </a:p>
          <a:p>
            <a:r>
              <a:rPr lang="pl-PL" sz="1000">
                <a:latin typeface="Arial" charset="0"/>
              </a:rPr>
              <a:t>11-100 Lidzbark Warmiński, ul. Olsztyńska 2</a:t>
            </a:r>
          </a:p>
          <a:p>
            <a:r>
              <a:rPr lang="pl-PL" sz="1000">
                <a:latin typeface="Arial" charset="0"/>
              </a:rPr>
              <a:t>tel. +48 89 767 03 80, fax +48 89 767 03 81</a:t>
            </a:r>
          </a:p>
          <a:p>
            <a:r>
              <a:rPr lang="pl-PL" sz="1000">
                <a:latin typeface="Arial" charset="0"/>
              </a:rPr>
              <a:t>www.szklohartowane.pl</a:t>
            </a:r>
          </a:p>
        </p:txBody>
      </p:sp>
      <p:sp>
        <p:nvSpPr>
          <p:cNvPr id="24591" name="pole tekstowe 26"/>
          <p:cNvSpPr txBox="1">
            <a:spLocks noChangeArrowheads="1"/>
          </p:cNvSpPr>
          <p:nvPr/>
        </p:nvSpPr>
        <p:spPr bwMode="auto">
          <a:xfrm>
            <a:off x="555625" y="6519863"/>
            <a:ext cx="8154988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pl-PL" sz="1400">
                <a:solidFill>
                  <a:schemeClr val="bg1"/>
                </a:solidFill>
                <a:latin typeface="Arial" charset="0"/>
              </a:rPr>
              <a:t>www.szklohartowane.pl</a:t>
            </a:r>
          </a:p>
        </p:txBody>
      </p:sp>
      <p:pic>
        <p:nvPicPr>
          <p:cNvPr id="24595" name="Picture 19" descr="logo_parp_RGB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43388" y="5643563"/>
            <a:ext cx="1652587" cy="466725"/>
          </a:xfrm>
          <a:prstGeom prst="rect">
            <a:avLst/>
          </a:prstGeom>
          <a:noFill/>
        </p:spPr>
      </p:pic>
      <p:pic>
        <p:nvPicPr>
          <p:cNvPr id="24596" name="Picture 17" descr="logo_szklo_RGB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3088" y="5648325"/>
            <a:ext cx="1204912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97" name="Picture 19" descr="logo_glascor_RGB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065338" y="5657850"/>
            <a:ext cx="1814512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544</TotalTime>
  <Words>1179</Words>
  <Application>Microsoft Office PowerPoint</Application>
  <PresentationFormat>Pokaz na ekranie (4:3)</PresentationFormat>
  <Paragraphs>110</Paragraphs>
  <Slides>9</Slides>
  <Notes>3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Szablon projektu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2" baseType="lpstr">
      <vt:lpstr>Calibri</vt:lpstr>
      <vt:lpstr>Arial</vt:lpstr>
      <vt:lpstr>Motyw pakietu Office</vt:lpstr>
      <vt:lpstr>Wsparcie na wdrożenie działań CSR.  Nowa perspektywa dla firmy SZKŁO.</vt:lpstr>
      <vt:lpstr>Slajd 2</vt:lpstr>
      <vt:lpstr>Slajd 3</vt:lpstr>
      <vt:lpstr>Slajd 4</vt:lpstr>
      <vt:lpstr>Slajd 5</vt:lpstr>
      <vt:lpstr>Slajd 6</vt:lpstr>
      <vt:lpstr>Slajd 7</vt:lpstr>
      <vt:lpstr>Slajd 8</vt:lpstr>
      <vt:lpstr>Slajd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Tytuł prezentacji</dc:title>
  <dc:creator>dunaj</dc:creator>
  <cp:lastModifiedBy>KAMIL</cp:lastModifiedBy>
  <cp:revision>52</cp:revision>
  <dcterms:created xsi:type="dcterms:W3CDTF">2011-03-26T12:27:38Z</dcterms:created>
  <dcterms:modified xsi:type="dcterms:W3CDTF">2014-08-18T09:38:10Z</dcterms:modified>
  <cp:contentType>Dokument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0x01010050357259D6AACC48A256F7099F33D418</vt:lpwstr>
  </property>
  <property fmtid="{D5CDD505-2E9C-101B-9397-08002B2CF9AE}" pid="3" name="PublishingExpirationDate">
    <vt:lpwstr/>
  </property>
  <property fmtid="{D5CDD505-2E9C-101B-9397-08002B2CF9AE}" pid="4" name="PublishingStartDate">
    <vt:lpwstr/>
  </property>
</Properties>
</file>